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7" r:id="rId3"/>
    <p:sldId id="259" r:id="rId4"/>
    <p:sldId id="263" r:id="rId5"/>
    <p:sldId id="260" r:id="rId6"/>
    <p:sldId id="265" r:id="rId7"/>
    <p:sldId id="264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3120235-8865-4526-B33A-5F113C8D5110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443743D-9B48-4AD8-BE94-2D0D53D60B1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ic.academic.ru/dic.nsf/efremova/248582/%D0%A1%D0%BE%D1%86%D0%B8%D1%83%D0%BC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1%D0%B0%D1%80%D0%B0%D0%BD%D1%81%D0%BA%D0%B8%D0%B9,_%D0%9D%D0%B8%D0%BA%D0%BE%D0%BB%D0%B0%D0%B9_%D0%9D%D0%B8%D0%BA%D0%BE%D0%BB%D0%B0%D0%B5%D0%B2%D0%B8%D1%87#cite_note-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08721"/>
            <a:ext cx="58143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u="sng" dirty="0">
                <a:solidFill>
                  <a:schemeClr val="accent1">
                    <a:lumMod val="75000"/>
                  </a:schemeClr>
                </a:solidFill>
              </a:rPr>
              <a:t>Тема урока: </a:t>
            </a:r>
            <a:endParaRPr lang="ru-RU" sz="3600" b="1" i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b="1" i="1" u="sng" dirty="0" smtClean="0">
                <a:solidFill>
                  <a:schemeClr val="accent1">
                    <a:lumMod val="75000"/>
                  </a:schemeClr>
                </a:solidFill>
              </a:rPr>
              <a:t>Экономическая </a:t>
            </a:r>
            <a:r>
              <a:rPr lang="ru-RU" sz="3600" b="1" i="1" u="sng" dirty="0">
                <a:solidFill>
                  <a:schemeClr val="accent1">
                    <a:lumMod val="75000"/>
                  </a:schemeClr>
                </a:solidFill>
              </a:rPr>
              <a:t>и социальная география России.</a:t>
            </a:r>
            <a:endParaRPr lang="ru-RU" sz="36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4437112"/>
            <a:ext cx="48974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Выполнила: Учитель географии </a:t>
            </a:r>
          </a:p>
          <a:p>
            <a:r>
              <a:rPr lang="ru-RU" dirty="0" smtClean="0"/>
              <a:t>1 категории МБОУ «</a:t>
            </a:r>
            <a:r>
              <a:rPr lang="ru-RU" dirty="0" err="1" smtClean="0"/>
              <a:t>Русскоигнашкинская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СОШ</a:t>
            </a:r>
            <a:r>
              <a:rPr lang="ru-RU" smtClean="0"/>
              <a:t>» Гипикова О.В.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8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Задачи:</a:t>
            </a:r>
            <a:endParaRPr lang="ru-RU" sz="2400" b="1" dirty="0"/>
          </a:p>
          <a:p>
            <a:r>
              <a:rPr lang="ru-RU" sz="2400" b="1" i="1" dirty="0"/>
              <a:t>1. познакомить с названием курса географии 9 класса; </a:t>
            </a:r>
            <a:endParaRPr lang="ru-RU" sz="2400" b="1" dirty="0"/>
          </a:p>
          <a:p>
            <a:r>
              <a:rPr lang="ru-RU" sz="2400" b="1" i="1" dirty="0"/>
              <a:t>2. познакомиться с содержанием </a:t>
            </a:r>
            <a:r>
              <a:rPr lang="ru-RU" sz="2400" b="1" i="1" dirty="0" smtClean="0"/>
              <a:t> и структурой учебника</a:t>
            </a:r>
            <a:r>
              <a:rPr lang="ru-RU" sz="2400" b="1" i="1" dirty="0"/>
              <a:t>;</a:t>
            </a:r>
            <a:endParaRPr lang="ru-RU" sz="2400" b="1" dirty="0"/>
          </a:p>
          <a:p>
            <a:r>
              <a:rPr lang="ru-RU" sz="2400" b="1" i="1" dirty="0"/>
              <a:t>3. узнать, что изучает экономическая и социальная география;</a:t>
            </a:r>
            <a:endParaRPr lang="ru-RU" sz="2400" b="1" dirty="0"/>
          </a:p>
          <a:p>
            <a:r>
              <a:rPr lang="ru-RU" sz="2400" b="1" i="1" dirty="0"/>
              <a:t>4. познакомить с биографией и деятельностью советского основоположника экономической и социальной географии;</a:t>
            </a:r>
            <a:endParaRPr lang="ru-RU" sz="2400" b="1" dirty="0"/>
          </a:p>
          <a:p>
            <a:r>
              <a:rPr lang="ru-RU" sz="2400" b="1" i="1" dirty="0"/>
              <a:t>5. </a:t>
            </a:r>
            <a:r>
              <a:rPr lang="ru-RU" sz="2400" b="1" i="1" dirty="0" smtClean="0"/>
              <a:t> </a:t>
            </a:r>
            <a:r>
              <a:rPr lang="ru-RU" sz="2400" b="1" i="1" dirty="0"/>
              <a:t>узнать, какие задачи выполняет география?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08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3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chemeClr val="accent1">
                    <a:lumMod val="75000"/>
                  </a:schemeClr>
                </a:solidFill>
              </a:rPr>
              <a:t>Экономика</a:t>
            </a:r>
            <a:r>
              <a:rPr lang="ru-RU" sz="2400" b="1" dirty="0"/>
              <a:t> </a:t>
            </a:r>
            <a:r>
              <a:rPr lang="ru-RU" sz="2400" dirty="0"/>
              <a:t>– это  развитие предприятий, транспорта, сферы </a:t>
            </a:r>
            <a:r>
              <a:rPr lang="ru-RU" sz="2400" dirty="0" smtClean="0"/>
              <a:t>услуг.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307670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Слово экономика в переводе с греческого буквально означает “хозяйственная деятельность”, то есть экономика – это развитие хозяйственной деятельности.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828836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hlinkClick r:id="rId2"/>
              </a:rPr>
              <a:t>Социум</a:t>
            </a:r>
            <a:r>
              <a:rPr lang="ru-RU" sz="2400" dirty="0"/>
              <a:t> — </a:t>
            </a:r>
            <a:r>
              <a:rPr lang="ru-RU" sz="2400" dirty="0" smtClean="0"/>
              <a:t> </a:t>
            </a:r>
            <a:r>
              <a:rPr lang="ru-RU" sz="2400" dirty="0"/>
              <a:t>к</a:t>
            </a:r>
            <a:r>
              <a:rPr lang="ru-RU" sz="2400" dirty="0" smtClean="0"/>
              <a:t>оллектив </a:t>
            </a:r>
            <a:r>
              <a:rPr lang="ru-RU" sz="2400" dirty="0"/>
              <a:t>людей, характеризующийся общностью социальной, экономической и культурной жизни.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4293096"/>
            <a:ext cx="11490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</a:rPr>
              <a:t>Социально- экономическая география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– </a:t>
            </a:r>
            <a:r>
              <a:rPr lang="ru-RU" sz="2400" dirty="0" smtClean="0"/>
              <a:t>это </a:t>
            </a:r>
          </a:p>
          <a:p>
            <a:r>
              <a:rPr lang="ru-RU" sz="2400" dirty="0" smtClean="0"/>
              <a:t>наука о развитии и территориальной </a:t>
            </a:r>
          </a:p>
          <a:p>
            <a:r>
              <a:rPr lang="ru-RU" sz="2400" dirty="0" smtClean="0"/>
              <a:t>организации населения и хозяйства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1374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://www.geograd.ru/sites/default/files/Skornyakov-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296265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347864" y="188640"/>
            <a:ext cx="5472608" cy="5907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Н.Н</a:t>
            </a:r>
            <a:r>
              <a:rPr lang="ru-RU" sz="2000" dirty="0"/>
              <a:t>. </a:t>
            </a:r>
            <a:r>
              <a:rPr lang="ru-RU" sz="2000" dirty="0" err="1"/>
              <a:t>Баранский</a:t>
            </a:r>
            <a:r>
              <a:rPr lang="ru-RU" sz="2000" dirty="0"/>
              <a:t> родился 27 июля </a:t>
            </a:r>
            <a:r>
              <a:rPr lang="ru-RU" sz="2000" dirty="0" smtClean="0"/>
              <a:t>1881 г Николай </a:t>
            </a:r>
            <a:r>
              <a:rPr lang="ru-RU" sz="2000" dirty="0"/>
              <a:t>Николаевич блестяще учился, окончив в 1899г. гимназию с золотой </a:t>
            </a:r>
            <a:r>
              <a:rPr lang="ru-RU" sz="2000" dirty="0" smtClean="0"/>
              <a:t>медалью.</a:t>
            </a:r>
            <a:r>
              <a:rPr lang="ru-RU" sz="2000" dirty="0"/>
              <a:t> В 1910 – 1914 гг. </a:t>
            </a:r>
            <a:r>
              <a:rPr lang="ru-RU" sz="2000" dirty="0" err="1"/>
              <a:t>Баранский</a:t>
            </a:r>
            <a:r>
              <a:rPr lang="ru-RU" sz="2000" dirty="0"/>
              <a:t> окончил Экономическое отделение ныне Института народного хозяйства им. Плеханова. </a:t>
            </a:r>
          </a:p>
          <a:p>
            <a:pPr marL="0" indent="0">
              <a:buNone/>
            </a:pPr>
            <a:r>
              <a:rPr lang="ru-RU" sz="2000" dirty="0" smtClean="0"/>
              <a:t> Под </a:t>
            </a:r>
            <a:r>
              <a:rPr lang="ru-RU" sz="2000" dirty="0"/>
              <a:t>руководством Николая </a:t>
            </a:r>
            <a:r>
              <a:rPr lang="ru-RU" sz="2000" dirty="0" err="1"/>
              <a:t>Баранского</a:t>
            </a:r>
            <a:r>
              <a:rPr lang="ru-RU" sz="2000" dirty="0"/>
              <a:t> сформировалось районное направление в экономической географии и была создана научная отрасль </a:t>
            </a:r>
            <a:r>
              <a:rPr lang="ru-RU" sz="2000" dirty="0" smtClean="0"/>
              <a:t>географии.</a:t>
            </a:r>
            <a:r>
              <a:rPr lang="ru-RU" sz="2000" baseline="30000" dirty="0" smtClean="0">
                <a:hlinkClick r:id="rId3"/>
              </a:rPr>
              <a:t>]</a:t>
            </a:r>
            <a:r>
              <a:rPr lang="ru-RU" sz="2000" dirty="0"/>
              <a:t> </a:t>
            </a:r>
            <a:r>
              <a:rPr lang="ru-RU" sz="2000" dirty="0" err="1"/>
              <a:t>Баранский</a:t>
            </a:r>
            <a:r>
              <a:rPr lang="ru-RU" sz="2000" dirty="0"/>
              <a:t> является автором нескольких учебников по экономической географии СССР для средних школ, трудов по социально-экономической географии и экономической картографии.</a:t>
            </a:r>
          </a:p>
          <a:p>
            <a:pPr marL="0" indent="0">
              <a:buNone/>
            </a:pPr>
            <a:r>
              <a:rPr lang="ru-RU" sz="2000" dirty="0" smtClean="0"/>
              <a:t>Н.Н</a:t>
            </a:r>
            <a:r>
              <a:rPr lang="ru-RU" sz="2000" dirty="0"/>
              <a:t>. </a:t>
            </a:r>
            <a:r>
              <a:rPr lang="ru-RU" sz="2000" dirty="0" err="1"/>
              <a:t>Баранский</a:t>
            </a:r>
            <a:r>
              <a:rPr lang="ru-RU" sz="2000" dirty="0"/>
              <a:t> умер 29 ноября 1963 года. Он умер, увенчанный заслуженными наградами и всемирно известный.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21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3" y="3226042"/>
            <a:ext cx="70567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Хозяйственный комплекс это сочетание </a:t>
            </a:r>
          </a:p>
          <a:p>
            <a:r>
              <a:rPr lang="ru-RU" sz="2400" dirty="0" smtClean="0"/>
              <a:t>взаимосвязанных элементов хозяйства: </a:t>
            </a:r>
          </a:p>
          <a:p>
            <a:r>
              <a:rPr lang="ru-RU" sz="2400" dirty="0" smtClean="0"/>
              <a:t>промышленных, сельскохозяйственных, транспортных и </a:t>
            </a:r>
          </a:p>
          <a:p>
            <a:r>
              <a:rPr lang="ru-RU" sz="2400" dirty="0" smtClean="0"/>
              <a:t>населенных пунктов на определенной территории.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3" y="836712"/>
            <a:ext cx="66247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dirty="0" smtClean="0">
                <a:solidFill>
                  <a:srgbClr val="333333"/>
                </a:solidFill>
                <a:cs typeface="Arial" pitchFamily="34" charset="0"/>
              </a:rPr>
              <a:t>Природный территориальный</a:t>
            </a:r>
            <a:r>
              <a:rPr lang="ru-RU" altLang="ru-RU" sz="2400" dirty="0">
                <a:solidFill>
                  <a:srgbClr val="333333"/>
                </a:solidFill>
                <a:cs typeface="Arial" pitchFamily="34" charset="0"/>
              </a:rPr>
              <a:t> </a:t>
            </a:r>
            <a:r>
              <a:rPr lang="ru-RU" altLang="ru-RU" sz="2400" b="1" dirty="0">
                <a:solidFill>
                  <a:srgbClr val="333333"/>
                </a:solidFill>
                <a:cs typeface="Arial" pitchFamily="34" charset="0"/>
              </a:rPr>
              <a:t>комплекс</a:t>
            </a:r>
            <a:r>
              <a:rPr lang="ru-RU" altLang="ru-RU" sz="2400" dirty="0">
                <a:solidFill>
                  <a:srgbClr val="333333"/>
                </a:solidFill>
                <a:cs typeface="Arial" pitchFamily="34" charset="0"/>
              </a:rPr>
              <a:t> - </a:t>
            </a:r>
            <a:endParaRPr lang="ru-RU" altLang="ru-RU" sz="2400" dirty="0" smtClean="0">
              <a:solidFill>
                <a:srgbClr val="333333"/>
              </a:solidFill>
              <a:cs typeface="Arial" pitchFamily="34" charset="0"/>
            </a:endParaRPr>
          </a:p>
          <a:p>
            <a:r>
              <a:rPr lang="ru-RU" altLang="ru-RU" sz="2400" b="1" dirty="0" smtClean="0">
                <a:solidFill>
                  <a:srgbClr val="333333"/>
                </a:solidFill>
                <a:cs typeface="Arial" pitchFamily="34" charset="0"/>
              </a:rPr>
              <a:t>это</a:t>
            </a:r>
            <a:r>
              <a:rPr lang="ru-RU" altLang="ru-RU" sz="2400" dirty="0">
                <a:solidFill>
                  <a:srgbClr val="333333"/>
                </a:solidFill>
                <a:cs typeface="Arial" pitchFamily="34" charset="0"/>
              </a:rPr>
              <a:t> закономерное сочетание </a:t>
            </a:r>
            <a:r>
              <a:rPr lang="ru-RU" altLang="ru-RU" sz="2400" dirty="0" smtClean="0">
                <a:solidFill>
                  <a:srgbClr val="333333"/>
                </a:solidFill>
                <a:cs typeface="Arial" pitchFamily="34" charset="0"/>
              </a:rPr>
              <a:t>взаимосвязанных</a:t>
            </a:r>
          </a:p>
          <a:p>
            <a:r>
              <a:rPr lang="ru-RU" altLang="ru-RU" sz="2400" dirty="0" smtClean="0">
                <a:solidFill>
                  <a:srgbClr val="333333"/>
                </a:solidFill>
                <a:cs typeface="Arial" pitchFamily="34" charset="0"/>
              </a:rPr>
              <a:t> </a:t>
            </a:r>
            <a:r>
              <a:rPr lang="ru-RU" altLang="ru-RU" sz="2400" dirty="0">
                <a:solidFill>
                  <a:srgbClr val="333333"/>
                </a:solidFill>
                <a:cs typeface="Arial" pitchFamily="34" charset="0"/>
              </a:rPr>
              <a:t>компонентов природы на определенной </a:t>
            </a:r>
            <a:r>
              <a:rPr lang="ru-RU" altLang="ru-RU" sz="2400" dirty="0" smtClean="0">
                <a:solidFill>
                  <a:srgbClr val="333333"/>
                </a:solidFill>
                <a:cs typeface="Arial" pitchFamily="34" charset="0"/>
              </a:rPr>
              <a:t>территории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3122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llyslide.com/thumbs/13d3db06d486e6d00e595af71e68f210/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4970" r="25000" b="37515"/>
          <a:stretch/>
        </p:blipFill>
        <p:spPr bwMode="auto">
          <a:xfrm>
            <a:off x="395536" y="1874801"/>
            <a:ext cx="3456384" cy="409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orldpix.ru/wp-content/uploads/2013/02/wpid-x_e0d054e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52956"/>
            <a:ext cx="4285233" cy="409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126876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ПТК</a:t>
            </a:r>
            <a:endParaRPr lang="ru-RU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1281313"/>
            <a:ext cx="3809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</a:rPr>
              <a:t>Хозяйственный комплекс</a:t>
            </a:r>
            <a:endParaRPr lang="ru-RU" sz="2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97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473194"/>
              </p:ext>
            </p:extLst>
          </p:nvPr>
        </p:nvGraphicFramePr>
        <p:xfrm>
          <a:off x="755576" y="1268760"/>
          <a:ext cx="7344816" cy="5314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2448272"/>
                <a:gridCol w="2448272"/>
              </a:tblGrid>
              <a:tr h="424838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Признаки сходства и различия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ПТК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ХК</a:t>
                      </a:r>
                      <a:endParaRPr lang="ru-RU" dirty="0"/>
                    </a:p>
                  </a:txBody>
                  <a:tcPr/>
                </a:tc>
              </a:tr>
              <a:tr h="1676075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Компоненты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1811">
                <a:tc>
                  <a:txBody>
                    <a:bodyPr/>
                    <a:lstStyle/>
                    <a:p>
                      <a:r>
                        <a:rPr lang="ru-RU" dirty="0" smtClean="0"/>
                        <a:t>Связь между</a:t>
                      </a:r>
                    </a:p>
                    <a:p>
                      <a:r>
                        <a:rPr lang="ru-RU" dirty="0" smtClean="0"/>
                        <a:t>компонентами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1811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Размещение зависит от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71600" y="620688"/>
            <a:ext cx="5862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Заполните таблицу в тетради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3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800732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</a:rPr>
              <a:t>Вопросы для повторения:</a:t>
            </a:r>
          </a:p>
          <a:p>
            <a:endParaRPr lang="ru-RU" sz="2400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 smtClean="0"/>
              <a:t>1.Что изучает социально- экономическая география?</a:t>
            </a:r>
          </a:p>
          <a:p>
            <a:r>
              <a:rPr lang="ru-RU" sz="2400" dirty="0" smtClean="0"/>
              <a:t>2. Кто является основоположником науки?</a:t>
            </a:r>
          </a:p>
          <a:p>
            <a:r>
              <a:rPr lang="ru-RU" sz="2400" dirty="0" smtClean="0"/>
              <a:t>3. Дать определение ПТК?</a:t>
            </a:r>
          </a:p>
          <a:p>
            <a:r>
              <a:rPr lang="ru-RU" sz="2400" dirty="0" smtClean="0"/>
              <a:t>4. Что такое хозяйственный комплекс?</a:t>
            </a:r>
          </a:p>
          <a:p>
            <a:r>
              <a:rPr lang="ru-RU" sz="2400" dirty="0" smtClean="0"/>
              <a:t>5. Отчего зависит размещение ПТК?</a:t>
            </a:r>
          </a:p>
          <a:p>
            <a:r>
              <a:rPr lang="ru-RU" sz="2400" dirty="0" smtClean="0"/>
              <a:t>6. Существуют ли отличия и сходства  в размещения</a:t>
            </a:r>
          </a:p>
          <a:p>
            <a:r>
              <a:rPr lang="ru-RU" sz="2400" dirty="0" smtClean="0"/>
              <a:t> ПТК и Х.К?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4253032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7</a:t>
            </a:r>
            <a:r>
              <a:rPr lang="ru-RU" sz="2400" b="1" dirty="0" smtClean="0"/>
              <a:t>. </a:t>
            </a:r>
            <a:r>
              <a:rPr lang="ru-RU" sz="2400" dirty="0"/>
              <a:t>Известный французский философ О. Конт писал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“Знать, чтобы предвидеть, чтобы управлять’. </a:t>
            </a:r>
            <a:endParaRPr lang="ru-RU" sz="2400" dirty="0" smtClean="0"/>
          </a:p>
          <a:p>
            <a:r>
              <a:rPr lang="ru-RU" sz="2400" dirty="0" smtClean="0"/>
              <a:t>Объясните </a:t>
            </a:r>
            <a:r>
              <a:rPr lang="ru-RU" sz="2400" dirty="0"/>
              <a:t>этот афоризм, раскрывая основные задачи.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223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223448"/>
            <a:ext cx="75608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</a:p>
          <a:p>
            <a:pPr algn="ctr"/>
            <a:endParaRPr lang="ru-RU" sz="24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Пар. №1. Рабочая тетрадь стр. 3-4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https://3.bp.blogspot.com/-4YU76FBMDgQ/V9fy7J3UNMI/AAAAAAAAIHA/1DsBOgI7mBsc1ereC5dSsDUvwZTHmzVtQCLcB/s1600/%25D0%25B4%25D0%25BE%25D0%25BC%2B%25D0%25B7%25D0%25B0%25D0%25B4%25D0%25B0%25D0%25BD%25D0%25B8%25D0%25B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92696"/>
            <a:ext cx="78486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70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301</TotalTime>
  <Words>316</Words>
  <Application>Microsoft Office PowerPoint</Application>
  <PresentationFormat>Экран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15</cp:revision>
  <dcterms:created xsi:type="dcterms:W3CDTF">2017-01-23T17:12:44Z</dcterms:created>
  <dcterms:modified xsi:type="dcterms:W3CDTF">2017-01-24T09:27:45Z</dcterms:modified>
</cp:coreProperties>
</file>